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69557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GPS-Free Underground Worker Tracking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72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ESP32, BLE, IMU &amp; Django Implementation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26994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Technical Implementation Guide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Mining &amp; Cave Operations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203" y="374928"/>
            <a:ext cx="5266849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Results &amp; Next Steps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77203" y="1094423"/>
            <a:ext cx="181796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Proven Cost Savings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77203" y="1457920"/>
            <a:ext cx="6671667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 cost savings: ₹1,500 per worker vs. ₹50,000+ for commercial UWB, a 97% reduction while maintaining essential safety functionality.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7203" y="2030492"/>
            <a:ext cx="186630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77203" y="2393990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ML algorithms for drift correction &amp; improved accuracy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7203" y="2659737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Emergency SOS button with auto-alerts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7203" y="2925485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battery maintenance alerts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7203" y="3191232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 app for field deployment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9986367" y="1997631"/>
            <a:ext cx="1676995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97%</a:t>
            </a:r>
            <a:endParaRPr lang="en-US" sz="2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297" y="1145500"/>
            <a:ext cx="2045256" cy="204525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067449" y="3361134"/>
            <a:ext cx="151495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Reduction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89150" y="3686770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Compared to commercial indoor tracking solutions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986367" y="5063728"/>
            <a:ext cx="1676995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85%</a:t>
            </a:r>
            <a:endParaRPr lang="en-US" sz="26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297" y="4211598"/>
            <a:ext cx="2045256" cy="20452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943028" y="6427232"/>
            <a:ext cx="1763792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Success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489150" y="6752868"/>
            <a:ext cx="667166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uptime in underground test environment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477203" y="7277695"/>
            <a:ext cx="13675995" cy="579239"/>
          </a:xfrm>
          <a:prstGeom prst="roundRect">
            <a:avLst>
              <a:gd name="adj" fmla="val 35310"/>
            </a:avLst>
          </a:prstGeom>
          <a:solidFill>
            <a:srgbClr val="004D36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29" y="7488793"/>
            <a:ext cx="170378" cy="13632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20234" y="7448074"/>
            <a:ext cx="1309663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 for production deployment</a:t>
            </a:r>
            <a:r>
              <a:rPr lang="en-US" sz="10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mining, cave exploration, and emergency response where GPS is impossible.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688" y="600313"/>
            <a:ext cx="7939326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Critical Problem: Worker Safety Underground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74688" y="1487329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GPS Blackout Zones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74688" y="1935480"/>
            <a:ext cx="3778687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Underground mines and caves completely block GPS signals, leaving workers invisible to surface monitoring systems.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074688" y="2910364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Safety Risk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074688" y="3358515"/>
            <a:ext cx="3778687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Without real-time location data, emergency response times increase dramatically during accidents or cave-ins.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1046" y="1487329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Barriers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71046" y="1935480"/>
            <a:ext cx="3778687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Commercial indoor tracking solutions cost $5,000-15,000 per worker, making them prohibitive for smaller mining operations.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1046" y="2910364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Gaps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71046" y="3358515"/>
            <a:ext cx="3778687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systems require extensive infrastructure or specialized hardware incompatible with harsh underground conditions.</a:t>
            </a:r>
            <a:endParaRPr lang="en-US" sz="13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688" y="4505682"/>
            <a:ext cx="7967424" cy="312348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65368" y="4658864"/>
            <a:ext cx="1458531" cy="20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Fusion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2392758" y="4658864"/>
            <a:ext cx="1458530" cy="20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Peer BLE Mesh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12392758" y="7267550"/>
            <a:ext cx="1458530" cy="20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Edge Processing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265368" y="7267550"/>
            <a:ext cx="1458531" cy="20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Dashboard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549235"/>
            <a:ext cx="4438412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 Objective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902" y="1403628"/>
            <a:ext cx="4536996" cy="22537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37599" y="2046098"/>
            <a:ext cx="912652" cy="11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Server &amp; UI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677" y="1982212"/>
            <a:ext cx="228163" cy="2281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137599" y="2894936"/>
            <a:ext cx="912652" cy="11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Edge Gateway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5677" y="2831051"/>
            <a:ext cx="228163" cy="2281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066523" y="2894936"/>
            <a:ext cx="912653" cy="11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 Positioning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783" y="2885810"/>
            <a:ext cx="228163" cy="228163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211" y="2037043"/>
            <a:ext cx="228163" cy="22816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066950" y="2043888"/>
            <a:ext cx="912652" cy="11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Node</a:t>
            </a:r>
            <a:endParaRPr lang="en-US" sz="1200" dirty="0"/>
          </a:p>
        </p:txBody>
      </p:sp>
      <p:sp>
        <p:nvSpPr>
          <p:cNvPr id="13" name="Shape 5"/>
          <p:cNvSpPr/>
          <p:nvPr/>
        </p:nvSpPr>
        <p:spPr>
          <a:xfrm>
            <a:off x="6185416" y="3882033"/>
            <a:ext cx="3773091" cy="2120503"/>
          </a:xfrm>
          <a:prstGeom prst="roundRect">
            <a:avLst>
              <a:gd name="adj" fmla="val 1412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4" name="Text 6"/>
          <p:cNvSpPr/>
          <p:nvPr/>
        </p:nvSpPr>
        <p:spPr>
          <a:xfrm>
            <a:off x="6407944" y="4104561"/>
            <a:ext cx="221920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Tracking</a:t>
            </a:r>
            <a:endParaRPr lang="en-US" sz="1700" dirty="0"/>
          </a:p>
        </p:txBody>
      </p:sp>
      <p:sp>
        <p:nvSpPr>
          <p:cNvPr id="15" name="Text 7"/>
          <p:cNvSpPr/>
          <p:nvPr/>
        </p:nvSpPr>
        <p:spPr>
          <a:xfrm>
            <a:off x="6407944" y="4501753"/>
            <a:ext cx="3328035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location monitoring with sub-2-meter accuracy using BLE signal triangulation and IMU sensor fusion.</a:t>
            </a:r>
            <a:endParaRPr lang="en-US" sz="1550" dirty="0"/>
          </a:p>
        </p:txBody>
      </p:sp>
      <p:sp>
        <p:nvSpPr>
          <p:cNvPr id="16" name="Shape 8"/>
          <p:cNvSpPr/>
          <p:nvPr/>
        </p:nvSpPr>
        <p:spPr>
          <a:xfrm>
            <a:off x="10158174" y="3882033"/>
            <a:ext cx="3773210" cy="2120503"/>
          </a:xfrm>
          <a:prstGeom prst="roundRect">
            <a:avLst>
              <a:gd name="adj" fmla="val 1412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7" name="Text 9"/>
          <p:cNvSpPr/>
          <p:nvPr/>
        </p:nvSpPr>
        <p:spPr>
          <a:xfrm>
            <a:off x="10380702" y="4104561"/>
            <a:ext cx="227314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 Design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10380702" y="4501753"/>
            <a:ext cx="3328154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system cost under ₹1,500 per worker using ESP32 microcontrollers and open-source software stack.</a:t>
            </a:r>
            <a:endParaRPr lang="en-US" sz="1550" dirty="0"/>
          </a:p>
        </p:txBody>
      </p:sp>
      <p:sp>
        <p:nvSpPr>
          <p:cNvPr id="19" name="Shape 11"/>
          <p:cNvSpPr/>
          <p:nvPr/>
        </p:nvSpPr>
        <p:spPr>
          <a:xfrm>
            <a:off x="6185416" y="6202204"/>
            <a:ext cx="7745968" cy="1481376"/>
          </a:xfrm>
          <a:prstGeom prst="roundRect">
            <a:avLst>
              <a:gd name="adj" fmla="val 2022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6407944" y="6424732"/>
            <a:ext cx="221920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GPS-Independent</a:t>
            </a:r>
            <a:endParaRPr lang="en-US" sz="1700" dirty="0"/>
          </a:p>
        </p:txBody>
      </p:sp>
      <p:sp>
        <p:nvSpPr>
          <p:cNvPr id="21" name="Text 13"/>
          <p:cNvSpPr/>
          <p:nvPr/>
        </p:nvSpPr>
        <p:spPr>
          <a:xfrm>
            <a:off x="6407944" y="6821924"/>
            <a:ext cx="73009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Fully autonomous indoor positioning using Bluetooth Low Energy beacons and inertial measurement units.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716184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 Overview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676757"/>
            <a:ext cx="12963406" cy="5590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5756" y="6227191"/>
            <a:ext cx="2614180" cy="326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 Processor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705756" y="4933172"/>
            <a:ext cx="2614180" cy="32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WiFi Gateway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1705756" y="3652225"/>
            <a:ext cx="2614180" cy="32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Beacons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705756" y="2358206"/>
            <a:ext cx="2614180" cy="32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ESP32 Tags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79621" y="7517368"/>
            <a:ext cx="1307115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Workers wear ESP32 tags that scan fixed BLE beacons and collect IMU motion data. The Django backend processes location algorithms and serves real-time coordinates to the monitoring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203" y="679371"/>
            <a:ext cx="10309622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 Components &amp; Specifications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03" y="1857851"/>
            <a:ext cx="616625" cy="6166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203" y="2782729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ESP32 Dev Board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3203" y="3273266"/>
            <a:ext cx="6297811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₹300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Dual-core processor with built-in WiFi/BLE. Handles beacon scanning, IMU data collection, and wireless transmission to backend systems.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67" y="1857851"/>
            <a:ext cx="616625" cy="6166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267" y="2782729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MPU6050 IMU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69267" y="3273266"/>
            <a:ext cx="6297930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₹150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- 6-axis accelerometer and gyroscope. Provides motion detection, orientation tracking, and helps estimate movement direction between beacon readings.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3" y="4950619"/>
            <a:ext cx="616625" cy="6166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203" y="587549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Beacons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63203" y="6366034"/>
            <a:ext cx="6297811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₹300-600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Fixed reference points throughout the underground facility. Continuously broadcast identification signals for triangulation positioning.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267" y="4950619"/>
            <a:ext cx="616625" cy="6166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267" y="587549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 System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69267" y="6366034"/>
            <a:ext cx="6297930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₹200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Rechargeable Li-ion battery pack with 8-12 hour operation. Includes charging circuit and low-power sleep modes for extended runtime.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068" y="579953"/>
            <a:ext cx="7015639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Stack Implementation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8" y="1587460"/>
            <a:ext cx="1054418" cy="15156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3346" y="1798320"/>
            <a:ext cx="234338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ESP32 Firmware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003346" y="2217658"/>
            <a:ext cx="1188898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C++ code handles BLE scanning, MPU6050 data acquisition, and WiFi transmission. Implements power management and error handling for continuous operation.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8" y="3103126"/>
            <a:ext cx="1054418" cy="15156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03346" y="3313986"/>
            <a:ext cx="250412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Processing Script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003346" y="3733324"/>
            <a:ext cx="1188898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service reads serial/WiFi data from ESP32 devices, applies RSSI-to-distance algorithms, and forwards processed location data to Django REST API.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68" y="4618792"/>
            <a:ext cx="1054418" cy="15156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03346" y="4829651"/>
            <a:ext cx="234338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Backend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2003346" y="5248989"/>
            <a:ext cx="1188898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 API stores worker locations in MySQL with timestamps. Implements real-time data validation, device management, and historical tracking queries.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68" y="6134457"/>
            <a:ext cx="1054418" cy="15156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03346" y="6345317"/>
            <a:ext cx="2373392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Dashboard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2003346" y="6764655"/>
            <a:ext cx="1188898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Web-based interface displays live worker positions on 2D facility maps. Updates every 2-3 seconds with WebSocket connections for minimal latency.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1212652"/>
            <a:ext cx="7507367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+ IMU Data Collection Process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46165" y="2337554"/>
            <a:ext cx="2842498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Beacon Scanning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6165" y="2905839"/>
            <a:ext cx="3565803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ESP32 continuously scans for nearby BLE beacons, recording RSSI values and beacon IDs every 500ms.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6165" y="4142303"/>
            <a:ext cx="2842498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Motion 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46165" y="4710589"/>
            <a:ext cx="3565803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MPU6050 samples acceleration and gyroscope data at 100Hz, detecting worker movement patterns and orientation changes.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839653" y="2364224"/>
            <a:ext cx="3565803" cy="4412933"/>
          </a:xfrm>
          <a:prstGeom prst="roundRect">
            <a:avLst>
              <a:gd name="adj" fmla="val 8968"/>
            </a:avLst>
          </a:prstGeom>
          <a:solidFill>
            <a:srgbClr val="171528"/>
          </a:solidFill>
          <a:ln/>
        </p:spPr>
      </p:sp>
      <p:sp>
        <p:nvSpPr>
          <p:cNvPr id="9" name="Shape 6"/>
          <p:cNvSpPr/>
          <p:nvPr/>
        </p:nvSpPr>
        <p:spPr>
          <a:xfrm>
            <a:off x="4829056" y="2364224"/>
            <a:ext cx="3586996" cy="4412933"/>
          </a:xfrm>
          <a:prstGeom prst="roundRect">
            <a:avLst>
              <a:gd name="adj" fmla="val 892"/>
            </a:avLst>
          </a:prstGeom>
          <a:solidFill>
            <a:srgbClr val="171528"/>
          </a:solidFill>
          <a:ln/>
        </p:spPr>
      </p:sp>
      <p:sp>
        <p:nvSpPr>
          <p:cNvPr id="10" name="Text 7"/>
          <p:cNvSpPr/>
          <p:nvPr/>
        </p:nvSpPr>
        <p:spPr>
          <a:xfrm>
            <a:off x="5042178" y="2524006"/>
            <a:ext cx="3160752" cy="4093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"device_id": "ESP32_001", "timestamp": 1703025600, "beacons": [ {"id": "BEACON_A", "rssi": -45}, {"id": "BEACON_B", "rssi": -62} ], "imu": { "accel": [0.2, 9.8, -0.1], "gyro": [0.05, -0.02, 0.0] }}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0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407" y="3582233"/>
            <a:ext cx="68478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Backend Architecture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1407" y="4537234"/>
            <a:ext cx="4206954" cy="2900958"/>
          </a:xfrm>
          <a:prstGeom prst="roundRect">
            <a:avLst>
              <a:gd name="adj" fmla="val 1154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7509" y="4783336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99" y="4929902"/>
            <a:ext cx="301347" cy="376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7509" y="56764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REST API Endpoints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27509" y="6120527"/>
            <a:ext cx="3714750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/api/track/ receives location data/api/workers/ manages device registry/api/history/ provides location history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1604" y="4537234"/>
            <a:ext cx="4207073" cy="2900958"/>
          </a:xfrm>
          <a:prstGeom prst="roundRect">
            <a:avLst>
              <a:gd name="adj" fmla="val 1154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7706" y="4783336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896" y="4929902"/>
            <a:ext cx="301347" cy="3767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7706" y="56764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 Schema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5457706" y="6120527"/>
            <a:ext cx="371486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Worker locations table with device_id, coordinates, timestamp, and raw sensor data stored as JSON fields.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1919" y="4537234"/>
            <a:ext cx="4207073" cy="2900958"/>
          </a:xfrm>
          <a:prstGeom prst="roundRect">
            <a:avLst>
              <a:gd name="adj" fmla="val 1154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88022" y="4783336"/>
            <a:ext cx="669846" cy="669846"/>
          </a:xfrm>
          <a:prstGeom prst="roundRect">
            <a:avLst>
              <a:gd name="adj" fmla="val 13649534"/>
            </a:avLst>
          </a:prstGeom>
          <a:solidFill>
            <a:srgbClr val="37A7E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211" y="4929902"/>
            <a:ext cx="301347" cy="376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8022" y="56764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Position Algorithm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9888022" y="6120527"/>
            <a:ext cx="371486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Trilateration using RSSI-to-distance conversion with IMU-based movement prediction for improved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558" y="367308"/>
            <a:ext cx="4576286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Performance &amp; Accuracy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67558" y="1072396"/>
            <a:ext cx="4453771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1.5M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1952149" y="1680210"/>
            <a:ext cx="148447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Positioning Accuracy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467558" y="1945838"/>
            <a:ext cx="44537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location error within underground test environment using 4+ beacon triangulation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088255" y="1072396"/>
            <a:ext cx="4453771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2-3</a:t>
            </a:r>
            <a:endParaRPr lang="en-US" sz="3450" dirty="0"/>
          </a:p>
        </p:txBody>
      </p:sp>
      <p:sp>
        <p:nvSpPr>
          <p:cNvPr id="7" name="Text 5"/>
          <p:cNvSpPr/>
          <p:nvPr/>
        </p:nvSpPr>
        <p:spPr>
          <a:xfrm>
            <a:off x="6572845" y="1680210"/>
            <a:ext cx="148447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Update Frequency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088255" y="1945838"/>
            <a:ext cx="44537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Seconds between location updates with real-time WebSocket dashboard refresh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9708952" y="1072396"/>
            <a:ext cx="4453771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8-12</a:t>
            </a:r>
            <a:endParaRPr lang="en-US" sz="3450" dirty="0"/>
          </a:p>
        </p:txBody>
      </p:sp>
      <p:sp>
        <p:nvSpPr>
          <p:cNvPr id="10" name="Text 8"/>
          <p:cNvSpPr/>
          <p:nvPr/>
        </p:nvSpPr>
        <p:spPr>
          <a:xfrm>
            <a:off x="11193542" y="1680210"/>
            <a:ext cx="148447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Battery Life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9708952" y="1945838"/>
            <a:ext cx="44537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Hours of continuous operation with optimized power management and sleep modes</a:t>
            </a:r>
            <a:endParaRPr lang="en-US" sz="10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8" y="2523530"/>
            <a:ext cx="9651801" cy="54049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760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Spline Sans Bold</vt:lpstr>
      <vt:lpstr>Barlow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Chandok</cp:lastModifiedBy>
  <cp:revision>2</cp:revision>
  <dcterms:created xsi:type="dcterms:W3CDTF">2025-10-02T13:22:32Z</dcterms:created>
  <dcterms:modified xsi:type="dcterms:W3CDTF">2025-10-02T13:25:03Z</dcterms:modified>
</cp:coreProperties>
</file>